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2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D1B55-721E-4AA0-A15F-DB80B6E26F1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5A533-CB18-427D-9ADB-0CAC7B4FE0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Платные образовательные услуги: нормативные документы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Заместитель начальника по УМР</a:t>
            </a:r>
          </a:p>
          <a:p>
            <a:r>
              <a:rPr lang="ru-RU" dirty="0" smtClean="0"/>
              <a:t>Егорова В.В.</a:t>
            </a:r>
          </a:p>
          <a:p>
            <a:r>
              <a:rPr lang="ru-RU" dirty="0" smtClean="0"/>
              <a:t>февраль 2021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Нормативные документы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9048"/>
                <a:gridCol w="440055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Нормативный документ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Федеральный закон от 29.12.2012 г.            № 273-ФЗ «Об образовании в Российской Федерации»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Ст. №№ 25 (п.2),29(п.2), 33 (п.3), 48 (п.2), 51 (п.3,4,5,7,8,9), 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101 (п.1,2),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Постановление Правительства Российской</a:t>
                      </a:r>
                      <a:r>
                        <a:rPr lang="ru-RU" sz="2000" baseline="0" dirty="0" smtClean="0"/>
                        <a:t> Федерации от 15.09.2020 г. № 1441 «Правила оказания платных образовательных услуг»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Обязанность предоставить достоверную информацию заказчику</a:t>
                      </a:r>
                      <a:r>
                        <a:rPr lang="ru-RU" sz="2000" baseline="0" dirty="0" smtClean="0"/>
                        <a:t> о себе и о платных образовательных услугах.</a:t>
                      </a:r>
                    </a:p>
                    <a:p>
                      <a:r>
                        <a:rPr lang="ru-RU" sz="2000" baseline="0" dirty="0" smtClean="0"/>
                        <a:t>Определены требования к форме договора.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Нормативные документы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3626"/>
                <a:gridCol w="21859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Нормативный документ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Приказ </a:t>
                      </a:r>
                      <a:r>
                        <a:rPr lang="ru-RU" sz="2000" dirty="0" err="1" smtClean="0"/>
                        <a:t>Минпросвещения</a:t>
                      </a:r>
                      <a:r>
                        <a:rPr lang="ru-RU" sz="2000" dirty="0" smtClean="0"/>
                        <a:t> Российской Федерации от 09.11.2018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err="1" smtClean="0"/>
                        <a:t>г.№</a:t>
                      </a:r>
                      <a:r>
                        <a:rPr lang="ru-RU" sz="2000" baseline="0" dirty="0" smtClean="0"/>
                        <a:t> 196 «Об утверждении Порядка организации и осуществления образовательной деятельности по дополнительным общеобразовательным программам» (с изм.на30.09.2020) 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Федеральный закон от 12.01.1996 г.            </a:t>
                      </a:r>
                    </a:p>
                    <a:p>
                      <a:pPr algn="ctr"/>
                      <a:r>
                        <a:rPr lang="ru-RU" sz="2000" dirty="0" smtClean="0"/>
                        <a:t>         № 7-ФЗ « О некоммерческих организациях»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Ст.9.2</a:t>
                      </a:r>
                      <a:r>
                        <a:rPr lang="ru-RU" sz="2000" baseline="0" dirty="0" smtClean="0"/>
                        <a:t> (п.4)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273-ФЗ, статья 101, пункт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Платные образовательные услуги (ПОУ) представляют собой осуществление образовательной деятельности </a:t>
            </a:r>
            <a:r>
              <a:rPr lang="ru-RU" dirty="0" smtClean="0">
                <a:solidFill>
                  <a:srgbClr val="FF0000"/>
                </a:solidFill>
              </a:rPr>
              <a:t>по заданиям</a:t>
            </a:r>
            <a:r>
              <a:rPr lang="ru-RU" dirty="0" smtClean="0"/>
              <a:t> и за счет средств физических и (или) юридических лиц по договорам оказания ПОУ.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организации ПОУ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ru-RU" dirty="0" smtClean="0">
                <a:solidFill>
                  <a:srgbClr val="0070C0"/>
                </a:solidFill>
              </a:rPr>
              <a:t>Школа/ДОУ/УДО</a:t>
            </a:r>
            <a:r>
              <a:rPr lang="en-US" dirty="0" smtClean="0">
                <a:solidFill>
                  <a:srgbClr val="0070C0"/>
                </a:solidFill>
              </a:rPr>
              <a:t> – </a:t>
            </a:r>
            <a:r>
              <a:rPr lang="ru-RU" dirty="0" smtClean="0">
                <a:solidFill>
                  <a:srgbClr val="0070C0"/>
                </a:solidFill>
              </a:rPr>
              <a:t>формирует задание:</a:t>
            </a:r>
          </a:p>
          <a:p>
            <a:pPr marL="514350" indent="-514350">
              <a:buAutoNum type="arabicParenR"/>
            </a:pPr>
            <a:r>
              <a:rPr lang="ru-RU" dirty="0" smtClean="0"/>
              <a:t>составляет список-предложение ПОУ (с учетом кадровых, материальных  ресурсов) с указанием характеристик по каждой образовательной программе, стоимость, продолжительность обучения по программе, продолжительность одного занятия, количество занятий в неделю/в месяц.</a:t>
            </a:r>
          </a:p>
          <a:p>
            <a:pPr marL="514350" indent="-514350">
              <a:buAutoNum type="arabicParenR"/>
            </a:pPr>
            <a:r>
              <a:rPr lang="ru-RU" dirty="0" smtClean="0"/>
              <a:t>предлагает родителям (</a:t>
            </a:r>
            <a:r>
              <a:rPr lang="ru-RU" dirty="0" err="1" smtClean="0"/>
              <a:t>зак.пред-м</a:t>
            </a:r>
            <a:r>
              <a:rPr lang="ru-RU" dirty="0" smtClean="0"/>
              <a:t>) сделать выбор – анкетирование, опрос и т.д.</a:t>
            </a:r>
          </a:p>
          <a:p>
            <a:pPr marL="514350" indent="-514350">
              <a:buAutoNum type="arabicParenR"/>
            </a:pPr>
            <a:r>
              <a:rPr lang="ru-RU" dirty="0" smtClean="0"/>
              <a:t>Зафиксировать результаты выбора протоколом – это будет задание, оформленное документально.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организации ПОУ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71500" indent="-571500">
              <a:buNone/>
            </a:pPr>
            <a:r>
              <a:rPr lang="en-US" dirty="0" smtClean="0"/>
              <a:t>II. </a:t>
            </a:r>
            <a:r>
              <a:rPr lang="ru-RU" dirty="0" smtClean="0">
                <a:solidFill>
                  <a:srgbClr val="0070C0"/>
                </a:solidFill>
              </a:rPr>
              <a:t>Оформление учащихся:</a:t>
            </a:r>
          </a:p>
          <a:p>
            <a:pPr marL="571500" indent="-571500">
              <a:buNone/>
            </a:pPr>
            <a:r>
              <a:rPr lang="ru-RU" dirty="0" smtClean="0"/>
              <a:t>2.1.родитель (</a:t>
            </a:r>
            <a:r>
              <a:rPr lang="ru-RU" dirty="0" err="1" smtClean="0"/>
              <a:t>зак.пред-ль</a:t>
            </a:r>
            <a:r>
              <a:rPr lang="ru-RU" dirty="0" smtClean="0"/>
              <a:t>) пишет заявление о зачислении на обучение по дополнительной образовательной программе на платной основе;</a:t>
            </a:r>
          </a:p>
          <a:p>
            <a:pPr marL="571500" indent="-571500">
              <a:buNone/>
            </a:pPr>
            <a:r>
              <a:rPr lang="ru-RU" dirty="0" smtClean="0"/>
              <a:t>2.2. на основании результатов выбора ПОУ и заявления заключается договор об оказании ПОУ с родителями (</a:t>
            </a:r>
            <a:r>
              <a:rPr lang="ru-RU" dirty="0" err="1" smtClean="0"/>
              <a:t>зак.пред-ми</a:t>
            </a:r>
            <a:r>
              <a:rPr lang="ru-RU" dirty="0" smtClean="0"/>
              <a:t>);</a:t>
            </a:r>
          </a:p>
          <a:p>
            <a:pPr marL="571500" indent="-571500">
              <a:buNone/>
            </a:pPr>
            <a:r>
              <a:rPr lang="ru-RU" dirty="0" smtClean="0"/>
              <a:t>2.3. на основании договора об оказании ПОУ издается приказ о зачислении на обучение по дополнительной образовательной программе на платной основе.</a:t>
            </a:r>
            <a:endParaRPr lang="ru-RU" dirty="0"/>
          </a:p>
          <a:p>
            <a:pPr marL="571500" indent="-571500">
              <a:buNone/>
            </a:pPr>
            <a:r>
              <a:rPr lang="ru-RU" dirty="0" smtClean="0"/>
              <a:t>*</a:t>
            </a:r>
            <a:r>
              <a:rPr lang="ru-RU" i="1" dirty="0" smtClean="0">
                <a:solidFill>
                  <a:srgbClr val="FF0000"/>
                </a:solidFill>
              </a:rPr>
              <a:t>в ЛНА «Порядок приема на обучение по дополнительным образовательным программам» должен быть раздел «Порядок приема на ПОУ»  </a:t>
            </a:r>
            <a:endParaRPr lang="ru-RU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организации ПОУ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III. </a:t>
            </a:r>
            <a:r>
              <a:rPr lang="ru-RU" dirty="0" smtClean="0">
                <a:solidFill>
                  <a:srgbClr val="0070C0"/>
                </a:solidFill>
              </a:rPr>
              <a:t>Оформление педагогических работников:</a:t>
            </a:r>
          </a:p>
          <a:p>
            <a:pPr>
              <a:buNone/>
            </a:pPr>
            <a:r>
              <a:rPr lang="ru-RU" dirty="0" smtClean="0"/>
              <a:t>3.1.издается приказ об утверждении штатного расписания, тарификации педагогическим работникам, установление порядка оплаты за счет средств, полученных от оказания ПОУ;</a:t>
            </a:r>
          </a:p>
          <a:p>
            <a:pPr>
              <a:buNone/>
            </a:pPr>
            <a:r>
              <a:rPr lang="ru-RU" dirty="0" smtClean="0"/>
              <a:t>3.2. с педагогическим работником (штатный работник) заключается дополнительное соглашение</a:t>
            </a:r>
          </a:p>
          <a:p>
            <a:pPr>
              <a:buNone/>
            </a:pPr>
            <a:r>
              <a:rPr lang="ru-RU" dirty="0" smtClean="0"/>
              <a:t>3.3. ведется табель учета рабочего времени (отдельный)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организации ПОУ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IV.</a:t>
            </a:r>
            <a:r>
              <a:rPr lang="ru-RU" dirty="0" smtClean="0">
                <a:solidFill>
                  <a:srgbClr val="0070C0"/>
                </a:solidFill>
              </a:rPr>
              <a:t>Оформление документов на уровне учреждения:</a:t>
            </a:r>
          </a:p>
          <a:p>
            <a:pPr>
              <a:buNone/>
            </a:pPr>
            <a:r>
              <a:rPr lang="ru-RU" dirty="0" smtClean="0"/>
              <a:t>4.1. разрабатывается и утверждается дополнительная образовательная программа, устанавливаются сроки обучения (к программе – учебный план, КТП);</a:t>
            </a:r>
          </a:p>
          <a:p>
            <a:pPr>
              <a:buNone/>
            </a:pPr>
            <a:r>
              <a:rPr lang="ru-RU" dirty="0" smtClean="0"/>
              <a:t>4.2. утверждается стоимость ПОУ, расчет тарифа по каждой ПОУ;</a:t>
            </a:r>
          </a:p>
          <a:p>
            <a:pPr>
              <a:buNone/>
            </a:pPr>
            <a:r>
              <a:rPr lang="ru-RU" dirty="0" smtClean="0"/>
              <a:t>4.3. утверждается ЛНА «Порядок оказания платных образовательных услуг»;</a:t>
            </a:r>
          </a:p>
          <a:p>
            <a:pPr>
              <a:buNone/>
            </a:pPr>
            <a:r>
              <a:rPr lang="ru-RU" dirty="0" smtClean="0"/>
              <a:t>4.4. издается приказ «Об организации ПОУ»</a:t>
            </a:r>
          </a:p>
          <a:p>
            <a:pPr>
              <a:buNone/>
            </a:pPr>
            <a:r>
              <a:rPr lang="ru-RU" dirty="0" smtClean="0"/>
              <a:t>4.5. утверждается вид документа, выдаваемого после окончания обучения (</a:t>
            </a:r>
            <a:r>
              <a:rPr lang="ru-RU" dirty="0" err="1" smtClean="0"/>
              <a:t>напр.,справка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4.6.утверждется ЛНА «Положение об оплате труда сотрудников образовательной организации, занятых оказанием платных образовательных услуг» или дополнительный раздел «Положения об оплате труда работников образовательной организации»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Приказ «Об организации ПОУ»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Открытие объединений дополнительного образования – перечень, напр.</a:t>
            </a:r>
          </a:p>
          <a:p>
            <a:pPr>
              <a:buNone/>
            </a:pPr>
            <a:r>
              <a:rPr lang="ru-RU" i="1" dirty="0" smtClean="0"/>
              <a:t>Дополнительная общеразвивающая программа социально-гуманитарной направленности – Кружок «Весёлый английский»;</a:t>
            </a:r>
          </a:p>
          <a:p>
            <a:r>
              <a:rPr lang="ru-RU" dirty="0" smtClean="0"/>
              <a:t>Утвердить комплектование объединений на основании заявлений родителей (</a:t>
            </a:r>
            <a:r>
              <a:rPr lang="ru-RU" dirty="0" err="1" smtClean="0"/>
              <a:t>зак.пред-ей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Определить сроки начала занятий, расписание, место проведения ПОУ;</a:t>
            </a:r>
          </a:p>
          <a:p>
            <a:r>
              <a:rPr lang="ru-RU" dirty="0" smtClean="0"/>
              <a:t>Определить ответственное должностное лицо по данному направлению.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Информация на официальном сайте </a:t>
            </a:r>
            <a:r>
              <a:rPr lang="ru-RU" sz="1800" i="1" dirty="0" smtClean="0">
                <a:solidFill>
                  <a:srgbClr val="FF0000"/>
                </a:solidFill>
              </a:rPr>
              <a:t>(приказ </a:t>
            </a:r>
            <a:r>
              <a:rPr lang="ru-RU" sz="1800" i="1" dirty="0" err="1" smtClean="0">
                <a:solidFill>
                  <a:srgbClr val="FF0000"/>
                </a:solidFill>
              </a:rPr>
              <a:t>Рособрнадзора</a:t>
            </a:r>
            <a:r>
              <a:rPr lang="ru-RU" sz="1800" i="1" dirty="0" smtClean="0">
                <a:solidFill>
                  <a:srgbClr val="FF0000"/>
                </a:solidFill>
              </a:rPr>
              <a:t> № 831 и ст.29 273-ФЗ):</a:t>
            </a:r>
            <a:endParaRPr lang="ru-RU" sz="1800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В специальном разделе «Сведения об образовательной организации» подраздел «Платные образовательные услуги»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На главной странице подраздела «ПОУ» электронные документы:</a:t>
            </a:r>
          </a:p>
          <a:p>
            <a:pPr>
              <a:buNone/>
            </a:pPr>
            <a:r>
              <a:rPr lang="ru-RU" dirty="0" smtClean="0"/>
              <a:t>А) порядок оказания ПОУ;</a:t>
            </a:r>
          </a:p>
          <a:p>
            <a:pPr>
              <a:buNone/>
            </a:pPr>
            <a:r>
              <a:rPr lang="ru-RU" dirty="0" smtClean="0"/>
              <a:t>Б) образец договора об оказании ПОУ;</a:t>
            </a:r>
          </a:p>
          <a:p>
            <a:pPr>
              <a:buNone/>
            </a:pPr>
            <a:r>
              <a:rPr lang="ru-RU" dirty="0" smtClean="0"/>
              <a:t>В) об утверждении стоимости по каждой образовательной программе.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Договор об оказании ПОУ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dirty="0"/>
              <a:t>Договор заключается в простой письменной форме и содержит следующие сведения:</a:t>
            </a:r>
          </a:p>
          <a:p>
            <a:pPr>
              <a:buNone/>
            </a:pPr>
            <a:r>
              <a:rPr lang="ru-RU" sz="1800" dirty="0"/>
              <a:t>а) полное наименование и фирменное наименование (при наличии) исполнителя - юридического лица; фамилия, имя, отчество (при наличии) исполнителя - индивидуального предпринимателя;</a:t>
            </a:r>
          </a:p>
          <a:p>
            <a:pPr>
              <a:buNone/>
            </a:pPr>
            <a:r>
              <a:rPr lang="ru-RU" sz="1800" dirty="0"/>
              <a:t>б) место нахождения или место жительства исполнителя;</a:t>
            </a:r>
          </a:p>
          <a:p>
            <a:pPr>
              <a:buNone/>
            </a:pPr>
            <a:r>
              <a:rPr lang="ru-RU" sz="1800" dirty="0"/>
              <a:t>в) наименование или фамилия, имя, отчество (при наличии) заказчика, телефон (при наличии) заказчика и (или) законного представителя обучающегося;</a:t>
            </a:r>
          </a:p>
          <a:p>
            <a:pPr>
              <a:buNone/>
            </a:pPr>
            <a:r>
              <a:rPr lang="ru-RU" sz="1800" dirty="0"/>
              <a:t>г) место нахождения или место жительства заказчика и (или) законного представителя обучающегося;</a:t>
            </a:r>
          </a:p>
          <a:p>
            <a:pPr>
              <a:buNone/>
            </a:pPr>
            <a:r>
              <a:rPr lang="ru-RU" sz="1800" dirty="0" err="1"/>
              <a:t>д</a:t>
            </a:r>
            <a:r>
              <a:rPr lang="ru-RU" sz="1800" dirty="0"/>
              <a:t>) фамилия, имя, отчество (при наличии) представителя исполнителя и (или) заказчика, реквизиты документа, удостоверяющего полномочия представителя исполнителя и (или) заказчика;</a:t>
            </a:r>
          </a:p>
          <a:p>
            <a:pPr>
              <a:buNone/>
            </a:pPr>
            <a:r>
              <a:rPr lang="ru-RU" sz="1800" dirty="0"/>
              <a:t>е) фамилия, имя, отчество (при наличии) обучающегося, его место жительства, </a:t>
            </a:r>
            <a:r>
              <a:rPr lang="ru-RU" sz="1800" dirty="0">
                <a:solidFill>
                  <a:srgbClr val="FF0000"/>
                </a:solidFill>
              </a:rPr>
              <a:t>телефон (</a:t>
            </a:r>
            <a:r>
              <a:rPr lang="ru-RU" sz="1800" dirty="0"/>
              <a:t>указываются в случае оказания платных образовательных услуг в пользу обучающегося, не являющегося заказчиком по договору, при наличии);</a:t>
            </a:r>
          </a:p>
          <a:p>
            <a:pPr>
              <a:buNone/>
            </a:pPr>
            <a:endParaRPr lang="ru-RU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Договор об оказании ПОУ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ж</a:t>
            </a:r>
            <a:r>
              <a:rPr lang="ru-RU" sz="1600" dirty="0"/>
              <a:t>) права, обязанности и ответственность исполнителя, заказчика и обучающегося;</a:t>
            </a:r>
          </a:p>
          <a:p>
            <a:pPr>
              <a:buNone/>
            </a:pPr>
            <a:r>
              <a:rPr lang="ru-RU" sz="1600" dirty="0" err="1"/>
              <a:t>з</a:t>
            </a:r>
            <a:r>
              <a:rPr lang="ru-RU" sz="1600" dirty="0"/>
              <a:t>) </a:t>
            </a:r>
            <a:r>
              <a:rPr lang="ru-RU" sz="1600" dirty="0">
                <a:solidFill>
                  <a:srgbClr val="FF0000"/>
                </a:solidFill>
              </a:rPr>
              <a:t>полная стоимость </a:t>
            </a:r>
            <a:r>
              <a:rPr lang="ru-RU" sz="1600" dirty="0"/>
              <a:t>образовательных услуг по договору, </a:t>
            </a:r>
            <a:r>
              <a:rPr lang="ru-RU" sz="1600" dirty="0">
                <a:solidFill>
                  <a:srgbClr val="FF0000"/>
                </a:solidFill>
              </a:rPr>
              <a:t>порядок их оплаты</a:t>
            </a:r>
            <a:r>
              <a:rPr lang="ru-RU" sz="1600" dirty="0"/>
              <a:t>;</a:t>
            </a:r>
          </a:p>
          <a:p>
            <a:pPr>
              <a:buNone/>
            </a:pPr>
            <a:r>
              <a:rPr lang="ru-RU" sz="1600" dirty="0"/>
              <a:t>и) сведения о лицензии на осуществление образовательной деятельности (наименование лицензирующего органа, </a:t>
            </a:r>
            <a:r>
              <a:rPr lang="ru-RU" sz="1600" dirty="0" smtClean="0"/>
              <a:t>номер и </a:t>
            </a:r>
            <a:r>
              <a:rPr lang="ru-RU" sz="1600" dirty="0"/>
              <a:t>дата регистрации лицензии), если иное не предусмотрено законодательством Российской Федерации;</a:t>
            </a:r>
          </a:p>
          <a:p>
            <a:pPr>
              <a:buNone/>
            </a:pPr>
            <a:r>
              <a:rPr lang="ru-RU" sz="1600" dirty="0"/>
              <a:t>к) вид, уровень и (или) направленность образовательной программы (часть образовательной программы определенных уровня, вида и (или) направленности);</a:t>
            </a:r>
          </a:p>
          <a:p>
            <a:pPr>
              <a:buNone/>
            </a:pPr>
            <a:r>
              <a:rPr lang="ru-RU" sz="1600" dirty="0"/>
              <a:t>л) форма </a:t>
            </a:r>
            <a:r>
              <a:rPr lang="ru-RU" sz="1600" dirty="0" smtClean="0"/>
              <a:t>обучения (очная/</a:t>
            </a:r>
            <a:r>
              <a:rPr lang="ru-RU" sz="1600" dirty="0" err="1" smtClean="0"/>
              <a:t>очно-заочная</a:t>
            </a:r>
            <a:r>
              <a:rPr lang="ru-RU" sz="1600" dirty="0" smtClean="0"/>
              <a:t>/заочная);</a:t>
            </a:r>
            <a:endParaRPr lang="ru-RU" sz="1600" dirty="0"/>
          </a:p>
          <a:p>
            <a:pPr>
              <a:buNone/>
            </a:pPr>
            <a:r>
              <a:rPr lang="ru-RU" sz="1600" dirty="0"/>
              <a:t>м) сроки освоения образовательной программы или части образовательной программы по договору (</a:t>
            </a:r>
            <a:r>
              <a:rPr lang="ru-RU" sz="1600" dirty="0">
                <a:solidFill>
                  <a:srgbClr val="FF0000"/>
                </a:solidFill>
              </a:rPr>
              <a:t>продолжительность обучения по договору</a:t>
            </a:r>
            <a:r>
              <a:rPr lang="ru-RU" sz="1600" dirty="0"/>
              <a:t>);</a:t>
            </a:r>
          </a:p>
          <a:p>
            <a:pPr>
              <a:buNone/>
            </a:pPr>
            <a:r>
              <a:rPr lang="ru-RU" sz="1600" dirty="0" err="1"/>
              <a:t>н</a:t>
            </a:r>
            <a:r>
              <a:rPr lang="ru-RU" sz="1600" dirty="0"/>
              <a:t>) </a:t>
            </a:r>
            <a:r>
              <a:rPr lang="ru-RU" sz="1600" dirty="0">
                <a:solidFill>
                  <a:srgbClr val="FF0000"/>
                </a:solidFill>
              </a:rPr>
              <a:t>вид документа </a:t>
            </a:r>
            <a:r>
              <a:rPr lang="ru-RU" sz="1600" dirty="0"/>
              <a:t>(при наличии), выдаваемого обучающемуся после успешного освоения им </a:t>
            </a:r>
            <a:r>
              <a:rPr lang="ru-RU" sz="1600" dirty="0" smtClean="0"/>
              <a:t>соответствующей образовательной </a:t>
            </a:r>
            <a:r>
              <a:rPr lang="ru-RU" sz="1600" dirty="0"/>
              <a:t>программы (части образовательной программы);</a:t>
            </a:r>
          </a:p>
          <a:p>
            <a:pPr>
              <a:buNone/>
            </a:pPr>
            <a:r>
              <a:rPr lang="ru-RU" sz="1600" dirty="0"/>
              <a:t>о) порядок изменения и расторжения договора;</a:t>
            </a:r>
          </a:p>
          <a:p>
            <a:pPr>
              <a:buNone/>
            </a:pPr>
            <a:r>
              <a:rPr lang="ru-RU" sz="1600" dirty="0" err="1"/>
              <a:t>п</a:t>
            </a:r>
            <a:r>
              <a:rPr lang="ru-RU" sz="1600" dirty="0"/>
              <a:t>) другие необходимые сведения, связанные со спецификой оказываемых платных образовательных услуг.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Договор об оказании ПОУ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Продолжительность обучения </a:t>
            </a:r>
            <a:r>
              <a:rPr lang="ru-RU" dirty="0" smtClean="0"/>
              <a:t>по договору </a:t>
            </a:r>
          </a:p>
          <a:p>
            <a:pPr>
              <a:buNone/>
            </a:pPr>
            <a:r>
              <a:rPr lang="ru-RU" i="1" dirty="0" smtClean="0"/>
              <a:t>(количество </a:t>
            </a:r>
            <a:r>
              <a:rPr lang="ru-RU" i="1" dirty="0"/>
              <a:t>часов/дней/месяцев/лет </a:t>
            </a:r>
            <a:r>
              <a:rPr lang="ru-RU" i="1" dirty="0" smtClean="0"/>
              <a:t>)</a:t>
            </a:r>
          </a:p>
          <a:p>
            <a:endParaRPr lang="ru-RU" dirty="0"/>
          </a:p>
          <a:p>
            <a:r>
              <a:rPr lang="ru-RU" dirty="0" smtClean="0">
                <a:solidFill>
                  <a:srgbClr val="FF0000"/>
                </a:solidFill>
              </a:rPr>
              <a:t>Полная стоимость </a:t>
            </a:r>
            <a:r>
              <a:rPr lang="ru-RU" dirty="0" smtClean="0"/>
              <a:t>по договору за весь курс обучения</a:t>
            </a:r>
          </a:p>
          <a:p>
            <a:endParaRPr lang="ru-RU" dirty="0"/>
          </a:p>
          <a:p>
            <a:pPr>
              <a:buNone/>
            </a:pP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Порядок оплаты: </a:t>
            </a:r>
          </a:p>
          <a:p>
            <a:pPr>
              <a:buNone/>
            </a:pPr>
            <a:r>
              <a:rPr lang="ru-RU" dirty="0" smtClean="0"/>
              <a:t>период </a:t>
            </a:r>
            <a:r>
              <a:rPr lang="ru-RU" dirty="0"/>
              <a:t>оплаты </a:t>
            </a:r>
            <a:r>
              <a:rPr lang="ru-RU" dirty="0" smtClean="0"/>
              <a:t>– единовременно/ежемесячно/ежеквартально/</a:t>
            </a:r>
          </a:p>
          <a:p>
            <a:pPr>
              <a:buNone/>
            </a:pPr>
            <a:r>
              <a:rPr lang="ru-RU" dirty="0" smtClean="0"/>
              <a:t>по четвертям/полугодиям/иной платежный период;</a:t>
            </a:r>
          </a:p>
          <a:p>
            <a:pPr>
              <a:buNone/>
            </a:pPr>
            <a:r>
              <a:rPr lang="ru-RU" dirty="0" smtClean="0"/>
              <a:t>время </a:t>
            </a:r>
            <a:r>
              <a:rPr lang="ru-RU" dirty="0"/>
              <a:t>оплаты </a:t>
            </a:r>
            <a:r>
              <a:rPr lang="ru-RU" dirty="0" smtClean="0"/>
              <a:t>- не </a:t>
            </a:r>
            <a:r>
              <a:rPr lang="ru-RU" dirty="0"/>
              <a:t>позднее определенного числа периода, </a:t>
            </a:r>
            <a:r>
              <a:rPr lang="ru-RU" dirty="0" smtClean="0"/>
              <a:t>подлежащего оплате/не </a:t>
            </a:r>
            <a:r>
              <a:rPr lang="ru-RU" dirty="0"/>
              <a:t>позднее определенного числа </a:t>
            </a:r>
            <a:r>
              <a:rPr lang="ru-RU" dirty="0" smtClean="0"/>
              <a:t>периода, предшествующего </a:t>
            </a:r>
            <a:r>
              <a:rPr lang="ru-RU" dirty="0"/>
              <a:t>(следующего) за периодом </a:t>
            </a:r>
            <a:r>
              <a:rPr lang="ru-RU" dirty="0" smtClean="0"/>
              <a:t>оплаты;</a:t>
            </a:r>
          </a:p>
          <a:p>
            <a:pPr>
              <a:buNone/>
            </a:pPr>
            <a:r>
              <a:rPr lang="ru-RU" dirty="0" smtClean="0"/>
              <a:t>форма оплаты - за </a:t>
            </a:r>
            <a:r>
              <a:rPr lang="ru-RU" dirty="0"/>
              <a:t>наличный расчет/в безналичном порядке на </a:t>
            </a:r>
            <a:r>
              <a:rPr lang="ru-RU" dirty="0" smtClean="0"/>
              <a:t>счет;</a:t>
            </a:r>
          </a:p>
          <a:p>
            <a:pPr>
              <a:buNone/>
            </a:pPr>
            <a:r>
              <a:rPr lang="ru-RU" dirty="0" smtClean="0"/>
              <a:t>*особенности оплаты – пропорционально посещенным занятиям/абонентская плата.</a:t>
            </a:r>
          </a:p>
          <a:p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6286512" y="1785926"/>
            <a:ext cx="428628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215074" y="3000372"/>
            <a:ext cx="500066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Договор об оказании ПОУ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*</a:t>
            </a:r>
            <a:r>
              <a:rPr lang="ru-RU" sz="5100" dirty="0" smtClean="0"/>
              <a:t>Особенности оплаты, напр.,</a:t>
            </a:r>
          </a:p>
          <a:p>
            <a:pPr>
              <a:buNone/>
            </a:pPr>
            <a:r>
              <a:rPr lang="ru-RU" i="1" dirty="0" smtClean="0"/>
              <a:t>Ежемесячная оплата производится в полном объёме (независимо от количества занятий, приходящихся на данный календарный месяц) </a:t>
            </a:r>
          </a:p>
          <a:p>
            <a:pPr>
              <a:buNone/>
            </a:pPr>
            <a:r>
              <a:rPr lang="ru-RU" dirty="0" smtClean="0"/>
              <a:t>Перерасчет оплаты Заказчику за образовательные услуги по причине невыполнения Исполнителем образовательной услуги производится в полном объёме: в случае отсутствия Обучающегося на занятиях </a:t>
            </a:r>
            <a:r>
              <a:rPr lang="ru-RU" dirty="0" smtClean="0">
                <a:solidFill>
                  <a:srgbClr val="FF0000"/>
                </a:solidFill>
              </a:rPr>
              <a:t>по причине болезни </a:t>
            </a:r>
            <a:r>
              <a:rPr lang="ru-RU" dirty="0" smtClean="0"/>
              <a:t>(от двух и более недель) при предоставлении официальных документов (медицинских справок). Справка должна быть предоставлена не позднее 5 рабочих дней после ее получения</a:t>
            </a:r>
            <a:r>
              <a:rPr lang="ru-RU" dirty="0" smtClean="0">
                <a:solidFill>
                  <a:srgbClr val="FF0000"/>
                </a:solidFill>
              </a:rPr>
              <a:t>; в случае болезни педагога, если занятия не были заменены или не даны дополнительно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досрочного расторжения Договора</a:t>
            </a:r>
            <a:r>
              <a:rPr lang="ru-RU" dirty="0" smtClean="0"/>
              <a:t>. Сумма перерасчёта учитывается в начислении оплаты за оказание платных образовательных услуг в следующем за текущим месяцем. </a:t>
            </a:r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>
                <a:solidFill>
                  <a:srgbClr val="FF0000"/>
                </a:solidFill>
              </a:rPr>
              <a:t>других случаях </a:t>
            </a:r>
            <a:r>
              <a:rPr lang="ru-RU" dirty="0" smtClean="0"/>
              <a:t>за не оказанные Обучающемуся платные образовательные услуги </a:t>
            </a:r>
            <a:r>
              <a:rPr lang="ru-RU" dirty="0" smtClean="0">
                <a:solidFill>
                  <a:srgbClr val="FF0000"/>
                </a:solidFill>
              </a:rPr>
              <a:t>перерасчёт не производится</a:t>
            </a:r>
            <a:r>
              <a:rPr lang="ru-RU" dirty="0" smtClean="0"/>
              <a:t>, денежные средства, поступившие на счёт Исполнителя в качестве оплаты, возврату не подлежат.</a:t>
            </a:r>
          </a:p>
          <a:p>
            <a:pPr>
              <a:buNone/>
            </a:pPr>
            <a:r>
              <a:rPr lang="ru-RU" dirty="0" smtClean="0"/>
              <a:t> Перерасчёт суммы оплаты в текущем месяце за фактически пропущенные занятия Исполнителем не производится.</a:t>
            </a:r>
            <a:endParaRPr lang="ru-RU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Организация образовательной деятельности по дополнительным общеобразовательным программам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Порядок является </a:t>
            </a:r>
            <a:r>
              <a:rPr lang="ru-RU" dirty="0" smtClean="0"/>
              <a:t>обязательным</a:t>
            </a:r>
          </a:p>
          <a:p>
            <a:r>
              <a:rPr lang="ru-RU" dirty="0" smtClean="0"/>
              <a:t>Образовательной программой определяются: объем и сроки обучения, содержание и планируемые результаты .</a:t>
            </a:r>
          </a:p>
          <a:p>
            <a:r>
              <a:rPr lang="ru-RU" dirty="0" smtClean="0"/>
              <a:t>Образовательная деятельность может реализовываться        в </a:t>
            </a:r>
            <a:r>
              <a:rPr lang="ru-RU" dirty="0"/>
              <a:t>течение всего календарного года, включая каникулярное время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СОСТАВ:объединение</a:t>
            </a:r>
            <a:r>
              <a:rPr lang="ru-RU" dirty="0" smtClean="0"/>
              <a:t> </a:t>
            </a:r>
            <a:r>
              <a:rPr lang="ru-RU" dirty="0"/>
              <a:t>по </a:t>
            </a:r>
            <a:r>
              <a:rPr lang="ru-RU" dirty="0" smtClean="0"/>
              <a:t>интересам -  сформированные группы </a:t>
            </a:r>
            <a:r>
              <a:rPr lang="ru-RU" dirty="0"/>
              <a:t>обучающихся одного возраста или разных возрастных категорий (разновозрастные группы</a:t>
            </a:r>
            <a:r>
              <a:rPr lang="ru-RU" dirty="0" smtClean="0"/>
              <a:t>) - состав </a:t>
            </a:r>
            <a:r>
              <a:rPr lang="ru-RU" dirty="0"/>
              <a:t>объединения </a:t>
            </a:r>
            <a:r>
              <a:rPr lang="ru-RU" dirty="0" smtClean="0"/>
              <a:t>(клубы</a:t>
            </a:r>
            <a:r>
              <a:rPr lang="ru-RU" dirty="0"/>
              <a:t>, секции, кружки, лаборатории, студии, оркестры, творческие коллективы, ансамбли, театры, мастерские, </a:t>
            </a:r>
            <a:r>
              <a:rPr lang="ru-RU" dirty="0" smtClean="0"/>
              <a:t>школы)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Организация образовательной деятельности по дополнительным общеобразовательным программам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Направленности ДОП - техническая, естественнонаучная, физкультурно-спортивная, художественная, туристско-краеведческая, социально-гуманитарная.</a:t>
            </a:r>
          </a:p>
          <a:p>
            <a:r>
              <a:rPr lang="ru-RU" dirty="0" smtClean="0"/>
              <a:t>Школы/ДОУ/УДО  определяют формы аудиторных занятий, а также формы, порядок и периодичность проведения промежуточной аттестации обучающихся.</a:t>
            </a:r>
          </a:p>
          <a:p>
            <a:r>
              <a:rPr lang="ru-RU" dirty="0" smtClean="0"/>
              <a:t>Школы/ДОУ/УДО </a:t>
            </a:r>
            <a:r>
              <a:rPr lang="ru-RU" dirty="0"/>
              <a:t>вправе </a:t>
            </a:r>
            <a:r>
              <a:rPr lang="ru-RU" dirty="0" smtClean="0">
                <a:solidFill>
                  <a:srgbClr val="FF0000"/>
                </a:solidFill>
              </a:rPr>
              <a:t>привлекать </a:t>
            </a:r>
            <a:r>
              <a:rPr lang="ru-RU" dirty="0">
                <a:solidFill>
                  <a:srgbClr val="FF0000"/>
                </a:solidFill>
              </a:rPr>
              <a:t>к занятию педагогической деятельностью </a:t>
            </a:r>
            <a:r>
              <a:rPr lang="ru-RU" dirty="0"/>
              <a:t>по дополнительным общеобразовательным программам лиц, </a:t>
            </a:r>
            <a:r>
              <a:rPr lang="ru-RU" dirty="0">
                <a:solidFill>
                  <a:srgbClr val="FF0000"/>
                </a:solidFill>
              </a:rPr>
              <a:t>обучающихся по образовательным программам высшего образования </a:t>
            </a:r>
            <a:r>
              <a:rPr lang="ru-RU" dirty="0"/>
              <a:t>по специальностям и направлениям подготовки, соответствующим направленности дополнительных общеобразовательных программ, и успешно прошедших промежуточную аттестацию </a:t>
            </a:r>
            <a:r>
              <a:rPr lang="ru-RU" dirty="0">
                <a:solidFill>
                  <a:srgbClr val="FF0000"/>
                </a:solidFill>
              </a:rPr>
              <a:t>не менее чем за два года обучения</a:t>
            </a:r>
            <a:r>
              <a:rPr lang="ru-RU" dirty="0"/>
              <a:t>. Соответствие образовательной программы высшего образования направленности дополнительной общеобразовательной программы определяется указанными </a:t>
            </a:r>
            <a:r>
              <a:rPr lang="ru-RU" dirty="0" smtClean="0"/>
              <a:t>организациями.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Взаимодействие с централизованной бухгалтерией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Доходы, полученные от оказания платных образовательных услуг и их расходование, отражаются в </a:t>
            </a:r>
            <a:r>
              <a:rPr lang="ru-RU" dirty="0" smtClean="0">
                <a:solidFill>
                  <a:srgbClr val="FF0000"/>
                </a:solidFill>
              </a:rPr>
              <a:t>Плане финансово-хозяйственной деятельности</a:t>
            </a:r>
            <a:r>
              <a:rPr lang="ru-RU" dirty="0" smtClean="0"/>
              <a:t> образовательной организации.</a:t>
            </a:r>
          </a:p>
          <a:p>
            <a:r>
              <a:rPr lang="ru-RU" dirty="0" smtClean="0"/>
              <a:t>Приказы об утверждении стоимости ПОУ, о штатном расписании, тарификации, оплате, комплектовании объединений, табели учета рабочего времени – обязательно предоставлять ЦБ!</a:t>
            </a:r>
          </a:p>
          <a:p>
            <a:r>
              <a:rPr lang="ru-RU" dirty="0" smtClean="0"/>
              <a:t>ЦБ ведет учет финансово-хозяйственной деятельности, начисляет плату по договору Заказчику, заработную плату педагогическим работникам.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1426</Words>
  <Application>Microsoft Office PowerPoint</Application>
  <PresentationFormat>Экран (4:3)</PresentationFormat>
  <Paragraphs>106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Платные образовательные услуги: нормативные документы</vt:lpstr>
      <vt:lpstr>Нормативные документы</vt:lpstr>
      <vt:lpstr>Нормативные документы</vt:lpstr>
      <vt:lpstr>273-ФЗ, статья 101, пункт 1</vt:lpstr>
      <vt:lpstr>Алгоритм организации ПОУ</vt:lpstr>
      <vt:lpstr>Алгоритм организации ПОУ</vt:lpstr>
      <vt:lpstr>Алгоритм организации ПОУ</vt:lpstr>
      <vt:lpstr>Алгоритм организации ПОУ</vt:lpstr>
      <vt:lpstr>Приказ «Об организации ПОУ»</vt:lpstr>
      <vt:lpstr>Информация на официальном сайте (приказ Рособрнадзора № 831 и ст.29 273-ФЗ):</vt:lpstr>
      <vt:lpstr>Договор об оказании ПОУ</vt:lpstr>
      <vt:lpstr>Договор об оказании ПОУ</vt:lpstr>
      <vt:lpstr>Договор об оказании ПОУ</vt:lpstr>
      <vt:lpstr>Договор об оказании ПОУ</vt:lpstr>
      <vt:lpstr>Организация образовательной деятельности по дополнительным общеобразовательным программам</vt:lpstr>
      <vt:lpstr>Организация образовательной деятельности по дополнительным общеобразовательным программам</vt:lpstr>
      <vt:lpstr>Взаимодействие с централизованной бухгалтерией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Платные образовательные услуги: нормативные документы</dc:title>
  <dc:creator>роо</dc:creator>
  <cp:lastModifiedBy>роо</cp:lastModifiedBy>
  <cp:revision>23</cp:revision>
  <dcterms:created xsi:type="dcterms:W3CDTF">2021-02-18T05:24:45Z</dcterms:created>
  <dcterms:modified xsi:type="dcterms:W3CDTF">2021-02-18T09:26:16Z</dcterms:modified>
</cp:coreProperties>
</file>